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F42BBD-B902-4EBF-AF35-0283277A923B}"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42BBD-B902-4EBF-AF35-0283277A923B}"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42BBD-B902-4EBF-AF35-0283277A923B}"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42BBD-B902-4EBF-AF35-0283277A923B}"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F42BBD-B902-4EBF-AF35-0283277A923B}"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F42BBD-B902-4EBF-AF35-0283277A923B}"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F42BBD-B902-4EBF-AF35-0283277A923B}"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F42BBD-B902-4EBF-AF35-0283277A923B}"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42BBD-B902-4EBF-AF35-0283277A923B}"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42BBD-B902-4EBF-AF35-0283277A923B}"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42BBD-B902-4EBF-AF35-0283277A923B}"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DB3CF-7312-4D00-8B15-8D2F6BBFC8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F42BBD-B902-4EBF-AF35-0283277A923B}" type="datetimeFigureOut">
              <a:rPr lang="en-US" smtClean="0"/>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DB3CF-7312-4D00-8B15-8D2F6BBFC8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pPr>
              <a:buNone/>
            </a:pPr>
            <a:r>
              <a:rPr lang="en-IN" dirty="0" smtClean="0"/>
              <a:t>                             </a:t>
            </a:r>
            <a:r>
              <a:rPr lang="en-IN" sz="4000" dirty="0" smtClean="0"/>
              <a:t>GALLBLADDER</a:t>
            </a:r>
          </a:p>
          <a:p>
            <a:endParaRPr lang="en-IN" dirty="0" smtClean="0"/>
          </a:p>
          <a:p>
            <a:endParaRPr lang="en-IN" dirty="0"/>
          </a:p>
          <a:p>
            <a:pPr algn="r">
              <a:buNone/>
            </a:pPr>
            <a:r>
              <a:rPr lang="en-IN" dirty="0" smtClean="0"/>
              <a:t>                                                           </a:t>
            </a:r>
          </a:p>
          <a:p>
            <a:pPr algn="r">
              <a:buNone/>
            </a:pPr>
            <a:endParaRPr lang="en-IN" dirty="0"/>
          </a:p>
          <a:p>
            <a:pPr algn="r">
              <a:buNone/>
            </a:pPr>
            <a:endParaRPr lang="en-IN" dirty="0"/>
          </a:p>
          <a:p>
            <a:pPr algn="r">
              <a:buNone/>
            </a:pPr>
            <a:r>
              <a:rPr lang="en-IN" sz="2800" dirty="0" smtClean="0"/>
              <a:t>By</a:t>
            </a:r>
          </a:p>
          <a:p>
            <a:pPr algn="r">
              <a:buNone/>
            </a:pPr>
            <a:r>
              <a:rPr lang="en-IN" sz="2800" dirty="0" smtClean="0"/>
              <a:t>                                               Dr.Mahadevi A.L</a:t>
            </a:r>
          </a:p>
          <a:p>
            <a:pPr algn="r">
              <a:buNone/>
            </a:pPr>
            <a:r>
              <a:rPr lang="en-IN" sz="2800" dirty="0" smtClean="0"/>
              <a:t>                                              Dept of Physiology,</a:t>
            </a:r>
          </a:p>
          <a:p>
            <a:pPr algn="r">
              <a:buNone/>
            </a:pPr>
            <a:r>
              <a:rPr lang="en-IN" sz="2800" dirty="0" smtClean="0"/>
              <a:t>                                                         SKHMC</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What is the Difference Between Hepatic Bile and Gallbladder Bile -  Pediaa.Com | Gallbladder, Bile duct, Liver bile"/>
          <p:cNvPicPr>
            <a:picLocks noChangeAspect="1" noChangeArrowheads="1"/>
          </p:cNvPicPr>
          <p:nvPr/>
        </p:nvPicPr>
        <p:blipFill>
          <a:blip r:embed="rId2"/>
          <a:srcRect t="16710"/>
          <a:stretch>
            <a:fillRect/>
          </a:stretch>
        </p:blipFill>
        <p:spPr bwMode="auto">
          <a:xfrm>
            <a:off x="155575" y="0"/>
            <a:ext cx="8631267" cy="671514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t>
            </a:r>
          </a:p>
          <a:p>
            <a:pPr>
              <a:buNone/>
            </a:pPr>
            <a:endParaRPr lang="en-IN" dirty="0"/>
          </a:p>
          <a:p>
            <a:pPr>
              <a:buNone/>
            </a:pPr>
            <a:endParaRPr lang="en-IN" dirty="0" smtClean="0"/>
          </a:p>
          <a:p>
            <a:pPr>
              <a:buNone/>
            </a:pPr>
            <a:r>
              <a:rPr lang="en-IN" dirty="0"/>
              <a:t> </a:t>
            </a:r>
            <a:r>
              <a:rPr lang="en-IN" dirty="0" smtClean="0"/>
              <a:t>                                 Thank 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857916"/>
          </a:xfrm>
        </p:spPr>
        <p:txBody>
          <a:bodyPr>
            <a:normAutofit fontScale="85000" lnSpcReduction="20000"/>
          </a:bodyPr>
          <a:lstStyle/>
          <a:p>
            <a:r>
              <a:rPr lang="en-US" dirty="0"/>
              <a:t>The gallbladder is a hollow organ that sits in a shallow depression below the right lobe of the liver, which is grey-blue in life</a:t>
            </a:r>
            <a:r>
              <a:rPr lang="en-US" dirty="0" smtClean="0"/>
              <a:t>.</a:t>
            </a:r>
          </a:p>
          <a:p>
            <a:r>
              <a:rPr lang="en-US" dirty="0"/>
              <a:t> In adults, the gallbladder measures approximately 7 to 10 </a:t>
            </a:r>
            <a:r>
              <a:rPr lang="en-US" dirty="0" err="1"/>
              <a:t>centimetres</a:t>
            </a:r>
            <a:r>
              <a:rPr lang="en-US" dirty="0"/>
              <a:t> </a:t>
            </a:r>
            <a:r>
              <a:rPr lang="en-US" dirty="0" smtClean="0"/>
              <a:t>in </a:t>
            </a:r>
            <a:r>
              <a:rPr lang="en-US" dirty="0"/>
              <a:t>length and 4 </a:t>
            </a:r>
            <a:r>
              <a:rPr lang="en-US" dirty="0" err="1"/>
              <a:t>centimetres</a:t>
            </a:r>
            <a:r>
              <a:rPr lang="en-US" dirty="0"/>
              <a:t> (1.6 in) in diameter when fully </a:t>
            </a:r>
            <a:r>
              <a:rPr lang="en-US" dirty="0" smtClean="0"/>
              <a:t>distended. </a:t>
            </a:r>
          </a:p>
          <a:p>
            <a:r>
              <a:rPr lang="en-US" dirty="0" smtClean="0"/>
              <a:t>The </a:t>
            </a:r>
            <a:r>
              <a:rPr lang="en-US" dirty="0"/>
              <a:t>gallbladder has a capacity of about 50 </a:t>
            </a:r>
            <a:r>
              <a:rPr lang="en-US" dirty="0" err="1"/>
              <a:t>millilitres</a:t>
            </a:r>
            <a:r>
              <a:rPr lang="en-US" dirty="0"/>
              <a:t> (1.8 imperial fluid ounces</a:t>
            </a:r>
            <a:r>
              <a:rPr lang="en-US" dirty="0" smtClean="0"/>
              <a:t>).</a:t>
            </a:r>
            <a:endParaRPr lang="en-US" dirty="0"/>
          </a:p>
          <a:p>
            <a:r>
              <a:rPr lang="en-US" dirty="0"/>
              <a:t>The gallbladder is shaped like a pear, with its tip opening into the cystic </a:t>
            </a:r>
            <a:r>
              <a:rPr lang="en-US" dirty="0" smtClean="0"/>
              <a:t>duct. </a:t>
            </a:r>
          </a:p>
          <a:p>
            <a:r>
              <a:rPr lang="en-US" dirty="0" smtClean="0"/>
              <a:t>The </a:t>
            </a:r>
            <a:r>
              <a:rPr lang="en-US" dirty="0"/>
              <a:t>gallbladder is divided into three sections: the </a:t>
            </a:r>
            <a:r>
              <a:rPr lang="en-US" i="1" dirty="0" err="1"/>
              <a:t>fundus</a:t>
            </a:r>
            <a:r>
              <a:rPr lang="en-US" dirty="0"/>
              <a:t>, </a:t>
            </a:r>
            <a:r>
              <a:rPr lang="en-US" i="1" dirty="0"/>
              <a:t>body</a:t>
            </a:r>
            <a:r>
              <a:rPr lang="en-US" dirty="0"/>
              <a:t>, and </a:t>
            </a:r>
            <a:r>
              <a:rPr lang="en-US" i="1" dirty="0"/>
              <a:t>neck</a:t>
            </a:r>
            <a:r>
              <a:rPr lang="en-US" dirty="0"/>
              <a:t>. The </a:t>
            </a:r>
            <a:r>
              <a:rPr lang="en-US" i="1" dirty="0" err="1"/>
              <a:t>fundus</a:t>
            </a:r>
            <a:r>
              <a:rPr lang="en-US" dirty="0"/>
              <a:t> is the rounded base, angled so that it faces the abdominal wall. The </a:t>
            </a:r>
            <a:r>
              <a:rPr lang="en-US" i="1" dirty="0"/>
              <a:t>body</a:t>
            </a:r>
            <a:r>
              <a:rPr lang="en-US" dirty="0"/>
              <a:t> lies in a depression in the surface of the lower liver. The </a:t>
            </a:r>
            <a:r>
              <a:rPr lang="en-US" i="1" dirty="0"/>
              <a:t>neck</a:t>
            </a:r>
            <a:r>
              <a:rPr lang="en-US" dirty="0"/>
              <a:t> tapers and is continuous with the cystic duct, part of the </a:t>
            </a:r>
            <a:r>
              <a:rPr lang="en-US" dirty="0" err="1"/>
              <a:t>biliary</a:t>
            </a:r>
            <a:r>
              <a:rPr lang="en-US" dirty="0"/>
              <a:t> tree</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43602"/>
          </a:xfrm>
        </p:spPr>
        <p:txBody>
          <a:bodyPr>
            <a:normAutofit fontScale="85000" lnSpcReduction="10000"/>
          </a:bodyPr>
          <a:lstStyle/>
          <a:p>
            <a:r>
              <a:rPr lang="en-US" dirty="0" smtClean="0"/>
              <a:t> The gallbladder </a:t>
            </a:r>
            <a:r>
              <a:rPr lang="en-US" dirty="0" err="1" smtClean="0"/>
              <a:t>fossa</a:t>
            </a:r>
            <a:r>
              <a:rPr lang="en-US" dirty="0" smtClean="0"/>
              <a:t>, against which the </a:t>
            </a:r>
            <a:r>
              <a:rPr lang="en-US" dirty="0" err="1" smtClean="0"/>
              <a:t>fundus</a:t>
            </a:r>
            <a:r>
              <a:rPr lang="en-US" dirty="0" smtClean="0"/>
              <a:t> and body of the gallbladder lie, is found beneath the junction of hepatic segments IVB and V.</a:t>
            </a:r>
            <a:endParaRPr lang="en-US" baseline="30000" dirty="0"/>
          </a:p>
          <a:p>
            <a:r>
              <a:rPr lang="en-US" dirty="0" smtClean="0"/>
              <a:t> The cystic duct unites with the common hepatic duct to become the common bile duct. At the junction of the neck of the gallbladder and the cystic duct, there is an out-pouching of the gallbladder wall forming a mucosal fold known as "Hartmann's pouch".</a:t>
            </a:r>
          </a:p>
          <a:p>
            <a:r>
              <a:rPr lang="en-US" dirty="0" smtClean="0"/>
              <a:t>Lymphatic drainage of the gallbladder follows the cystic node which is located between cystic duct and common hepatic ducts.</a:t>
            </a:r>
          </a:p>
          <a:p>
            <a:r>
              <a:rPr lang="en-US" dirty="0" smtClean="0"/>
              <a:t> </a:t>
            </a:r>
            <a:r>
              <a:rPr lang="en-US" dirty="0" err="1" smtClean="0"/>
              <a:t>Lymphatics</a:t>
            </a:r>
            <a:r>
              <a:rPr lang="en-US" dirty="0" smtClean="0"/>
              <a:t> from the lower part of the drain into lower hepatic lymph nodes. All the lymph finally drains into celiac lymph node.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715040"/>
          </a:xfrm>
        </p:spPr>
        <p:txBody>
          <a:bodyPr>
            <a:normAutofit fontScale="77500" lnSpcReduction="20000"/>
          </a:bodyPr>
          <a:lstStyle/>
          <a:p>
            <a:pPr>
              <a:buNone/>
            </a:pPr>
            <a:r>
              <a:rPr lang="en-US" dirty="0" smtClean="0"/>
              <a:t>Function:</a:t>
            </a:r>
            <a:endParaRPr lang="en-US" dirty="0"/>
          </a:p>
          <a:p>
            <a:r>
              <a:rPr lang="en-US" dirty="0" smtClean="0"/>
              <a:t>The </a:t>
            </a:r>
            <a:r>
              <a:rPr lang="en-US" dirty="0"/>
              <a:t>main function of the gallbladder is to store bile, also called gall, needed for the digestion of fats in food. </a:t>
            </a:r>
            <a:endParaRPr lang="en-US" dirty="0" smtClean="0"/>
          </a:p>
          <a:p>
            <a:r>
              <a:rPr lang="en-US" dirty="0" smtClean="0"/>
              <a:t>Produced </a:t>
            </a:r>
            <a:r>
              <a:rPr lang="en-US" dirty="0"/>
              <a:t>by the liver, bile flows through small vessels into the larger hepatic ducts and ultimately through the cystic duct (parts of the </a:t>
            </a:r>
            <a:r>
              <a:rPr lang="en-US" dirty="0" err="1"/>
              <a:t>biliary</a:t>
            </a:r>
            <a:r>
              <a:rPr lang="en-US" dirty="0"/>
              <a:t> tree) into the gallbladder, where it is stored. </a:t>
            </a:r>
            <a:endParaRPr lang="en-US" dirty="0" smtClean="0"/>
          </a:p>
          <a:p>
            <a:r>
              <a:rPr lang="en-US" dirty="0" smtClean="0"/>
              <a:t>At </a:t>
            </a:r>
            <a:r>
              <a:rPr lang="en-US" dirty="0"/>
              <a:t>any one time, 30 to 60 </a:t>
            </a:r>
            <a:r>
              <a:rPr lang="en-US" dirty="0" err="1"/>
              <a:t>millilitres</a:t>
            </a:r>
            <a:r>
              <a:rPr lang="en-US" dirty="0"/>
              <a:t> (1.0 to 2.0 US fl oz) of bile is stored within the gallbladder</a:t>
            </a:r>
            <a:r>
              <a:rPr lang="en-US" dirty="0" smtClean="0"/>
              <a:t>.</a:t>
            </a:r>
            <a:endParaRPr lang="en-US" dirty="0"/>
          </a:p>
          <a:p>
            <a:r>
              <a:rPr lang="en-US" dirty="0"/>
              <a:t>When food containing fat enters the digestive tract, it stimulates the secretion of </a:t>
            </a:r>
            <a:r>
              <a:rPr lang="en-US" dirty="0" err="1"/>
              <a:t>cholecystokinin</a:t>
            </a:r>
            <a:r>
              <a:rPr lang="en-US" dirty="0"/>
              <a:t> (CCK) from </a:t>
            </a:r>
            <a:endParaRPr lang="en-US" dirty="0" smtClean="0"/>
          </a:p>
          <a:p>
            <a:pPr>
              <a:buNone/>
            </a:pPr>
            <a:r>
              <a:rPr lang="en-US" dirty="0"/>
              <a:t> </a:t>
            </a:r>
            <a:r>
              <a:rPr lang="en-US" dirty="0" smtClean="0"/>
              <a:t>    I </a:t>
            </a:r>
            <a:r>
              <a:rPr lang="en-US" dirty="0"/>
              <a:t>cells of the duodenum and jejunum. </a:t>
            </a:r>
            <a:endParaRPr lang="en-US" dirty="0" smtClean="0"/>
          </a:p>
          <a:p>
            <a:pPr>
              <a:buNone/>
            </a:pPr>
            <a:r>
              <a:rPr lang="en-US" dirty="0" smtClean="0"/>
              <a:t>In </a:t>
            </a:r>
            <a:r>
              <a:rPr lang="en-US" dirty="0"/>
              <a:t>response to </a:t>
            </a:r>
            <a:r>
              <a:rPr lang="en-US" dirty="0" err="1"/>
              <a:t>cholecystokinin</a:t>
            </a:r>
            <a:r>
              <a:rPr lang="en-US" dirty="0"/>
              <a:t>, the gallbladder rhythmically contracts and releases its contents into the common bile duct, eventually draining into the duodenum.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85000" lnSpcReduction="20000"/>
          </a:bodyPr>
          <a:lstStyle/>
          <a:p>
            <a:r>
              <a:rPr lang="en-US" dirty="0" smtClean="0"/>
              <a:t>The bile emulsifies fats in partly digested food, thereby assisting their absorption. </a:t>
            </a:r>
          </a:p>
          <a:p>
            <a:r>
              <a:rPr lang="en-US" dirty="0" smtClean="0"/>
              <a:t>Bile consists primarily of water and bile salts, and also acts as a means of eliminating </a:t>
            </a:r>
            <a:r>
              <a:rPr lang="en-US" dirty="0" err="1" smtClean="0"/>
              <a:t>bilirubin</a:t>
            </a:r>
            <a:r>
              <a:rPr lang="en-US" dirty="0" smtClean="0"/>
              <a:t>, a product of hemoglobin metabolism, from the body.</a:t>
            </a:r>
          </a:p>
          <a:p>
            <a:r>
              <a:rPr lang="en-US" dirty="0" smtClean="0"/>
              <a:t>The bile that is secreted by the liver and stored in the gallbladder is not the same as the bile that is secreted by the gallbladder. </a:t>
            </a:r>
          </a:p>
          <a:p>
            <a:r>
              <a:rPr lang="en-US" dirty="0" smtClean="0"/>
              <a:t>During gallbladder storage of bile, it is concentrated 3-10 fold by removal of some water and electrolytes. </a:t>
            </a:r>
          </a:p>
          <a:p>
            <a:r>
              <a:rPr lang="en-US" dirty="0" smtClean="0"/>
              <a:t>This is through the active transport of sodium and chloride ions across the epithelium of the gallbladder, which creates an osmotic pressure</a:t>
            </a:r>
            <a:r>
              <a:rPr lang="en-US" dirty="0"/>
              <a:t> </a:t>
            </a:r>
            <a:r>
              <a:rPr lang="en-US" dirty="0" smtClean="0"/>
              <a:t>that also causes water and other electrolytes to be reabsorbed.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rmAutofit fontScale="70000" lnSpcReduction="20000"/>
          </a:bodyPr>
          <a:lstStyle/>
          <a:p>
            <a:pPr>
              <a:buNone/>
            </a:pPr>
            <a:r>
              <a:rPr lang="en-US" b="1" dirty="0" smtClean="0"/>
              <a:t>Gallstones</a:t>
            </a:r>
            <a:endParaRPr lang="en-US" b="1" dirty="0"/>
          </a:p>
          <a:p>
            <a:pPr>
              <a:buNone/>
            </a:pPr>
            <a:r>
              <a:rPr lang="en-US" dirty="0" smtClean="0"/>
              <a:t>     Gallstones</a:t>
            </a:r>
            <a:r>
              <a:rPr lang="en-US" dirty="0"/>
              <a:t> form when the bile is saturated, usually with either cholesterol or </a:t>
            </a:r>
            <a:r>
              <a:rPr lang="en-US" dirty="0" err="1" smtClean="0"/>
              <a:t>bilirubin</a:t>
            </a:r>
            <a:r>
              <a:rPr lang="en-US" baseline="30000" dirty="0"/>
              <a:t> </a:t>
            </a:r>
            <a:endParaRPr lang="en-US" baseline="30000" dirty="0" smtClean="0"/>
          </a:p>
          <a:p>
            <a:r>
              <a:rPr lang="en-US" dirty="0" smtClean="0"/>
              <a:t>Most </a:t>
            </a:r>
            <a:r>
              <a:rPr lang="en-US" dirty="0"/>
              <a:t>gallstones do not cause symptoms, with stones either remaining in the gallbladder or passed along the </a:t>
            </a:r>
            <a:r>
              <a:rPr lang="en-US" dirty="0" err="1"/>
              <a:t>biliary</a:t>
            </a:r>
            <a:r>
              <a:rPr lang="en-US" dirty="0"/>
              <a:t> system</a:t>
            </a:r>
            <a:r>
              <a:rPr lang="en-US" dirty="0" smtClean="0"/>
              <a:t>.</a:t>
            </a:r>
            <a:r>
              <a:rPr lang="en-US" dirty="0"/>
              <a:t> </a:t>
            </a:r>
            <a:endParaRPr lang="en-US" dirty="0" smtClean="0"/>
          </a:p>
          <a:p>
            <a:r>
              <a:rPr lang="en-US" dirty="0" smtClean="0"/>
              <a:t>When </a:t>
            </a:r>
            <a:r>
              <a:rPr lang="en-US" dirty="0"/>
              <a:t>symptoms occur, severe "colicky" pain in the upper right part of the </a:t>
            </a:r>
            <a:r>
              <a:rPr lang="en-US" dirty="0" smtClean="0"/>
              <a:t>abdomen</a:t>
            </a:r>
            <a:r>
              <a:rPr lang="en-US" dirty="0"/>
              <a:t> is often felt</a:t>
            </a:r>
            <a:r>
              <a:rPr lang="en-US" dirty="0" smtClean="0"/>
              <a:t>.</a:t>
            </a:r>
          </a:p>
          <a:p>
            <a:r>
              <a:rPr lang="en-US" dirty="0"/>
              <a:t> If the stone blocks the gallbladder, inflammation known as </a:t>
            </a:r>
            <a:r>
              <a:rPr lang="en-US" dirty="0" err="1"/>
              <a:t>cholecystitis</a:t>
            </a:r>
            <a:r>
              <a:rPr lang="en-US" dirty="0"/>
              <a:t> may result</a:t>
            </a:r>
            <a:r>
              <a:rPr lang="en-US" dirty="0" smtClean="0"/>
              <a:t>.</a:t>
            </a:r>
          </a:p>
          <a:p>
            <a:r>
              <a:rPr lang="en-US" dirty="0" smtClean="0"/>
              <a:t> </a:t>
            </a:r>
            <a:r>
              <a:rPr lang="en-US" dirty="0"/>
              <a:t>If the stone lodges in the </a:t>
            </a:r>
            <a:r>
              <a:rPr lang="en-US" dirty="0" err="1"/>
              <a:t>biliary</a:t>
            </a:r>
            <a:r>
              <a:rPr lang="en-US" dirty="0"/>
              <a:t> system, </a:t>
            </a:r>
            <a:r>
              <a:rPr lang="en-US" dirty="0" smtClean="0"/>
              <a:t>jaundice may </a:t>
            </a:r>
            <a:r>
              <a:rPr lang="en-US" dirty="0"/>
              <a:t>occur; if the stone blocks the pancreatic duct, pancreatitis may occur</a:t>
            </a:r>
            <a:r>
              <a:rPr lang="en-US" dirty="0" smtClean="0"/>
              <a:t>.</a:t>
            </a:r>
            <a:r>
              <a:rPr lang="en-US" dirty="0"/>
              <a:t> Gallstones are diagnosed using ultrasound</a:t>
            </a:r>
            <a:r>
              <a:rPr lang="en-US" dirty="0" smtClean="0"/>
              <a:t>.</a:t>
            </a:r>
            <a:r>
              <a:rPr lang="en-US" dirty="0"/>
              <a:t> </a:t>
            </a:r>
            <a:endParaRPr lang="en-US" dirty="0" smtClean="0"/>
          </a:p>
          <a:p>
            <a:r>
              <a:rPr lang="en-US" dirty="0" smtClean="0"/>
              <a:t>When </a:t>
            </a:r>
            <a:r>
              <a:rPr lang="en-US" dirty="0"/>
              <a:t>a symptomatic gallstone occurs, it is often managed by waiting for it to be passed naturally</a:t>
            </a:r>
            <a:r>
              <a:rPr lang="en-US" dirty="0" smtClean="0"/>
              <a:t>.</a:t>
            </a:r>
            <a:r>
              <a:rPr lang="en-US" dirty="0"/>
              <a:t> Given the likelihood of recurrent gallstones, surgery to remove the gallbladder is often considered</a:t>
            </a:r>
            <a:r>
              <a:rPr lang="en-US" dirty="0" smtClean="0"/>
              <a:t>.</a:t>
            </a:r>
          </a:p>
          <a:p>
            <a:r>
              <a:rPr lang="en-US" dirty="0"/>
              <a:t> Some medication, such as </a:t>
            </a:r>
            <a:r>
              <a:rPr lang="en-US" dirty="0" err="1"/>
              <a:t>ursodeoxycholic</a:t>
            </a:r>
            <a:r>
              <a:rPr lang="en-US" dirty="0"/>
              <a:t> acid, may be used; lithotripsy, a procedure used to break down the stones, may also be used</a:t>
            </a:r>
            <a:r>
              <a:rPr lang="en-US" dirty="0" smtClean="0"/>
              <a:t>.</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10000"/>
          </a:bodyPr>
          <a:lstStyle/>
          <a:p>
            <a:pPr>
              <a:buNone/>
            </a:pPr>
            <a:r>
              <a:rPr lang="en-US" b="1" dirty="0" smtClean="0"/>
              <a:t>Inflammation</a:t>
            </a:r>
            <a:endParaRPr lang="en-US" i="1" dirty="0"/>
          </a:p>
          <a:p>
            <a:r>
              <a:rPr lang="en-US" dirty="0"/>
              <a:t>Known as </a:t>
            </a:r>
            <a:r>
              <a:rPr lang="en-US" dirty="0" err="1"/>
              <a:t>cholecystitis</a:t>
            </a:r>
            <a:r>
              <a:rPr lang="en-US" dirty="0"/>
              <a:t>, inflammation of the gallbladder is commonly caused by obstruction of the duct with gallstones, which is known as </a:t>
            </a:r>
            <a:r>
              <a:rPr lang="en-US" dirty="0" err="1"/>
              <a:t>cholelithiasis</a:t>
            </a:r>
            <a:r>
              <a:rPr lang="en-US" dirty="0"/>
              <a:t>. </a:t>
            </a:r>
            <a:endParaRPr lang="en-US" dirty="0" smtClean="0"/>
          </a:p>
          <a:p>
            <a:r>
              <a:rPr lang="en-US" dirty="0" smtClean="0"/>
              <a:t>Blocked </a:t>
            </a:r>
            <a:r>
              <a:rPr lang="en-US" dirty="0"/>
              <a:t>bile accumulates, and pressure on the gallbladder wall may lead to the release of substances that cause inflammation, such as </a:t>
            </a:r>
            <a:r>
              <a:rPr lang="en-US" dirty="0" err="1"/>
              <a:t>phospholipase</a:t>
            </a:r>
            <a:r>
              <a:rPr lang="en-US" dirty="0"/>
              <a:t>. There is also the risk of bacterial infection. </a:t>
            </a:r>
            <a:endParaRPr lang="en-US" dirty="0" smtClean="0"/>
          </a:p>
          <a:p>
            <a:r>
              <a:rPr lang="en-US" dirty="0" smtClean="0"/>
              <a:t>An </a:t>
            </a:r>
            <a:r>
              <a:rPr lang="en-US" dirty="0"/>
              <a:t>inflamed gallbladder is likely to cause pain, fever, and tenderness in the upper, right corner of the abdomen, and may have a positive Murphy's sign. </a:t>
            </a:r>
            <a:endParaRPr lang="en-US" dirty="0" smtClean="0"/>
          </a:p>
          <a:p>
            <a:r>
              <a:rPr lang="en-US" dirty="0" err="1" smtClean="0"/>
              <a:t>Cholecystitis</a:t>
            </a:r>
            <a:r>
              <a:rPr lang="en-US" dirty="0" smtClean="0"/>
              <a:t> </a:t>
            </a:r>
            <a:r>
              <a:rPr lang="en-US" dirty="0"/>
              <a:t>is often managed with rest and antibiotics, particularly </a:t>
            </a:r>
            <a:r>
              <a:rPr lang="en-US" dirty="0" err="1"/>
              <a:t>cephalosporins</a:t>
            </a:r>
            <a:r>
              <a:rPr lang="en-US" dirty="0"/>
              <a:t> and, in severe cases, </a:t>
            </a:r>
            <a:r>
              <a:rPr lang="en-US" dirty="0" err="1" smtClean="0"/>
              <a:t>metronidazole</a:t>
            </a:r>
            <a:r>
              <a:rPr lang="en-US" dirty="0"/>
              <a:t>.</a:t>
            </a:r>
            <a:endParaRPr lang="en-US" b="1"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92500" lnSpcReduction="20000"/>
          </a:bodyPr>
          <a:lstStyle/>
          <a:p>
            <a:pPr>
              <a:buNone/>
            </a:pPr>
            <a:r>
              <a:rPr lang="en-US" b="1" dirty="0" smtClean="0"/>
              <a:t>Tests</a:t>
            </a:r>
            <a:endParaRPr lang="en-US" b="1" dirty="0"/>
          </a:p>
          <a:p>
            <a:r>
              <a:rPr lang="en-US" dirty="0"/>
              <a:t>Abdominal </a:t>
            </a:r>
            <a:r>
              <a:rPr lang="en-US" dirty="0" err="1"/>
              <a:t>ultrasonography</a:t>
            </a:r>
            <a:r>
              <a:rPr lang="en-US" dirty="0"/>
              <a:t> showing </a:t>
            </a:r>
            <a:r>
              <a:rPr lang="en-US" dirty="0" err="1"/>
              <a:t>biliary</a:t>
            </a:r>
            <a:r>
              <a:rPr lang="en-US" dirty="0"/>
              <a:t> sludge and gallstones</a:t>
            </a:r>
          </a:p>
          <a:p>
            <a:r>
              <a:rPr lang="en-US" dirty="0"/>
              <a:t>Tests used to investigate for gallbladder disease include blood tests and medical imaging. </a:t>
            </a:r>
            <a:endParaRPr lang="en-US" dirty="0" smtClean="0"/>
          </a:p>
          <a:p>
            <a:r>
              <a:rPr lang="en-US" dirty="0" smtClean="0"/>
              <a:t>A</a:t>
            </a:r>
            <a:r>
              <a:rPr lang="en-US" dirty="0"/>
              <a:t> full blood count may reveal an increased white cell count suggestive of inflammation or infection</a:t>
            </a:r>
            <a:r>
              <a:rPr lang="en-US" dirty="0" smtClean="0"/>
              <a:t>.</a:t>
            </a:r>
          </a:p>
          <a:p>
            <a:r>
              <a:rPr lang="en-US" dirty="0" smtClean="0"/>
              <a:t> </a:t>
            </a:r>
            <a:r>
              <a:rPr lang="en-US" dirty="0"/>
              <a:t>Tests such as </a:t>
            </a:r>
            <a:r>
              <a:rPr lang="en-US" dirty="0" err="1"/>
              <a:t>bilirubin</a:t>
            </a:r>
            <a:r>
              <a:rPr lang="en-US" dirty="0"/>
              <a:t> and liver function tests may reveal if there is inflammation linked to the </a:t>
            </a:r>
            <a:r>
              <a:rPr lang="en-US" dirty="0" err="1"/>
              <a:t>biliary</a:t>
            </a:r>
            <a:r>
              <a:rPr lang="en-US" dirty="0"/>
              <a:t> tree or gallbladder, and whether this is associated with inflammation of the liver, and a lipase or amylase may be elevated if there is pancreatitis</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77500" lnSpcReduction="20000"/>
          </a:bodyPr>
          <a:lstStyle/>
          <a:p>
            <a:r>
              <a:rPr lang="en-US" dirty="0" smtClean="0"/>
              <a:t> </a:t>
            </a:r>
            <a:r>
              <a:rPr lang="en-US" dirty="0" err="1" smtClean="0"/>
              <a:t>Bilirubin</a:t>
            </a:r>
            <a:r>
              <a:rPr lang="en-US" dirty="0" smtClean="0"/>
              <a:t> may rise when there is obstruction of the flow of bile. A CA 19-9 level may be taken to investigate for </a:t>
            </a:r>
            <a:r>
              <a:rPr lang="en-US" dirty="0" err="1" smtClean="0"/>
              <a:t>cholangiocarcinoma</a:t>
            </a:r>
            <a:r>
              <a:rPr lang="en-US" dirty="0" smtClean="0"/>
              <a:t>.</a:t>
            </a:r>
          </a:p>
          <a:p>
            <a:r>
              <a:rPr lang="en-US" dirty="0" smtClean="0"/>
              <a:t>An ultrasound is often the first medical imaging test performed when gallbladder disease such as gallstones are suspected. An abdominal X-ray or CT scan is another form of imaging that may be used to examine the gallbladder and surrounding organs.</a:t>
            </a:r>
            <a:endParaRPr lang="en-US" baseline="30000" dirty="0" smtClean="0"/>
          </a:p>
          <a:p>
            <a:r>
              <a:rPr lang="en-US" dirty="0" smtClean="0"/>
              <a:t>Other imaging options include MRCP (magnetic resonance </a:t>
            </a:r>
            <a:r>
              <a:rPr lang="en-US" dirty="0" err="1" smtClean="0"/>
              <a:t>cholangiopancreatography</a:t>
            </a:r>
            <a:r>
              <a:rPr lang="en-US" dirty="0" smtClean="0"/>
              <a:t>), </a:t>
            </a:r>
          </a:p>
          <a:p>
            <a:r>
              <a:rPr lang="en-US" dirty="0" smtClean="0"/>
              <a:t>ERCP and </a:t>
            </a:r>
            <a:r>
              <a:rPr lang="en-US" dirty="0" err="1" smtClean="0"/>
              <a:t>percutaneous</a:t>
            </a:r>
            <a:r>
              <a:rPr lang="en-US" dirty="0" smtClean="0"/>
              <a:t> or </a:t>
            </a:r>
            <a:r>
              <a:rPr lang="en-US" dirty="0" err="1" smtClean="0"/>
              <a:t>intraoperative</a:t>
            </a:r>
            <a:r>
              <a:rPr lang="en-US" dirty="0" smtClean="0"/>
              <a:t> </a:t>
            </a:r>
            <a:r>
              <a:rPr lang="en-US" dirty="0" err="1" smtClean="0"/>
              <a:t>cholangiography</a:t>
            </a:r>
            <a:r>
              <a:rPr lang="en-US" dirty="0" smtClean="0"/>
              <a:t>.</a:t>
            </a:r>
            <a:endParaRPr lang="en-US" baseline="30000" dirty="0" smtClean="0"/>
          </a:p>
          <a:p>
            <a:r>
              <a:rPr lang="en-US" dirty="0" smtClean="0"/>
              <a:t>A </a:t>
            </a:r>
            <a:r>
              <a:rPr lang="en-US" dirty="0" err="1" smtClean="0"/>
              <a:t>cholescintigraphy</a:t>
            </a:r>
            <a:r>
              <a:rPr lang="en-US" dirty="0" smtClean="0"/>
              <a:t> scan is a nuclear imaging procedure used to assess the condition of the gallbladder.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60</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ELCOT</cp:lastModifiedBy>
  <cp:revision>6</cp:revision>
  <dcterms:created xsi:type="dcterms:W3CDTF">2020-12-03T08:33:52Z</dcterms:created>
  <dcterms:modified xsi:type="dcterms:W3CDTF">2020-12-03T09:01:04Z</dcterms:modified>
</cp:coreProperties>
</file>